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9" r:id="rId7"/>
    <p:sldId id="270" r:id="rId8"/>
    <p:sldId id="265" r:id="rId9"/>
    <p:sldId id="261" r:id="rId10"/>
    <p:sldId id="271" r:id="rId11"/>
    <p:sldId id="262" r:id="rId12"/>
    <p:sldId id="263" r:id="rId13"/>
    <p:sldId id="264" r:id="rId14"/>
    <p:sldId id="266" r:id="rId15"/>
    <p:sldId id="267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78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7" r:id="rId49"/>
    <p:sldId id="303" r:id="rId50"/>
    <p:sldId id="304" r:id="rId51"/>
    <p:sldId id="305" r:id="rId52"/>
    <p:sldId id="306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57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2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0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1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0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8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4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6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25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E772CCD-723C-4CC0-AAE1-9C03476E61DC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00453CE-7708-49C4-B115-8E8E6008277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2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tmp"/><Relationship Id="rId4" Type="http://schemas.openxmlformats.org/officeDocument/2006/relationships/image" Target="../media/image71.tm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tmp"/><Relationship Id="rId4" Type="http://schemas.openxmlformats.org/officeDocument/2006/relationships/image" Target="../media/image78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mp"/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tmp"/><Relationship Id="rId4" Type="http://schemas.openxmlformats.org/officeDocument/2006/relationships/image" Target="../media/image82.tm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4A76-BBD1-4271-BF69-0BD39AA85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MongoDB </a:t>
            </a:r>
            <a:endParaRPr lang="en-US" dirty="0"/>
          </a:p>
        </p:txBody>
      </p:sp>
      <p:pic>
        <p:nvPicPr>
          <p:cNvPr id="1028" name="Picture 4" descr="mongodb original wordmark&quot; Icon - Download for free – Iconduck">
            <a:extLst>
              <a:ext uri="{FF2B5EF4-FFF2-40B4-BE49-F238E27FC236}">
                <a16:creationId xmlns:a16="http://schemas.microsoft.com/office/drawing/2014/main" id="{B0D79B48-0CCA-4898-B55E-CADBF8DB2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116" y="4648734"/>
            <a:ext cx="2083981" cy="21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7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2DA1C-94E4-4AEA-8C26-3334CD88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35" y="552544"/>
            <a:ext cx="9720072" cy="1499616"/>
          </a:xfrm>
        </p:spPr>
        <p:txBody>
          <a:bodyPr/>
          <a:lstStyle/>
          <a:p>
            <a:r>
              <a:rPr lang="en-US" dirty="0" err="1"/>
              <a:t>Mongosh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22A97D-C686-43FF-BFEF-3272944E4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" b="43549"/>
          <a:stretch/>
        </p:blipFill>
        <p:spPr>
          <a:xfrm>
            <a:off x="1033720" y="1609144"/>
            <a:ext cx="7517219" cy="240288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C0A52E-411A-4A93-8C2D-D89E22E6A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48" b="63350"/>
          <a:stretch/>
        </p:blipFill>
        <p:spPr>
          <a:xfrm>
            <a:off x="8656224" y="1609144"/>
            <a:ext cx="3417691" cy="1871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5D33FB-BBB8-4C31-859E-BB65225FC2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64" b="45426"/>
          <a:stretch/>
        </p:blipFill>
        <p:spPr>
          <a:xfrm>
            <a:off x="1033720" y="4109999"/>
            <a:ext cx="5284382" cy="26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6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89CEAD-CD63-47DC-B6F5-650C496E0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17" y="1308781"/>
            <a:ext cx="3682962" cy="8097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D45F6B-DED2-4B18-85C2-333EABFBD0AD}"/>
              </a:ext>
            </a:extLst>
          </p:cNvPr>
          <p:cNvSpPr txBox="1">
            <a:spLocks/>
          </p:cNvSpPr>
          <p:nvPr/>
        </p:nvSpPr>
        <p:spPr>
          <a:xfrm>
            <a:off x="1074917" y="840948"/>
            <a:ext cx="3682963" cy="4678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How to Create Database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F668A6-926E-4F14-A242-0C5DEA4F2E68}"/>
              </a:ext>
            </a:extLst>
          </p:cNvPr>
          <p:cNvSpPr txBox="1">
            <a:spLocks/>
          </p:cNvSpPr>
          <p:nvPr/>
        </p:nvSpPr>
        <p:spPr>
          <a:xfrm>
            <a:off x="1074917" y="2612933"/>
            <a:ext cx="3682963" cy="4678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Current database check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67DD96-23DE-4C29-BFD8-614BA361E7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15" y="3067893"/>
            <a:ext cx="3682961" cy="70106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0ED96A-00BE-4883-9AD8-7A7BA2899C82}"/>
              </a:ext>
            </a:extLst>
          </p:cNvPr>
          <p:cNvSpPr txBox="1">
            <a:spLocks/>
          </p:cNvSpPr>
          <p:nvPr/>
        </p:nvSpPr>
        <p:spPr>
          <a:xfrm>
            <a:off x="1074914" y="4312530"/>
            <a:ext cx="9310577" cy="608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 One Collection and one document is present so the database is create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511418-574C-468F-8742-142FE0842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15" y="4921225"/>
            <a:ext cx="9310577" cy="129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7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648070-DA12-4D94-A72B-4B6BCCE246D9}"/>
              </a:ext>
            </a:extLst>
          </p:cNvPr>
          <p:cNvSpPr txBox="1">
            <a:spLocks/>
          </p:cNvSpPr>
          <p:nvPr/>
        </p:nvSpPr>
        <p:spPr>
          <a:xfrm>
            <a:off x="1228338" y="766442"/>
            <a:ext cx="4293647" cy="573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How to Show Databases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1BBC1A-497B-40EE-AC64-C18E5C58AF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38" y="1339687"/>
            <a:ext cx="4293647" cy="18004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E58D05-D625-4787-9B7C-0A2F8B6502C1}"/>
              </a:ext>
            </a:extLst>
          </p:cNvPr>
          <p:cNvSpPr txBox="1">
            <a:spLocks/>
          </p:cNvSpPr>
          <p:nvPr/>
        </p:nvSpPr>
        <p:spPr>
          <a:xfrm>
            <a:off x="1228337" y="4044830"/>
            <a:ext cx="9925215" cy="573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 If you want more fields in collection after so you can add it easily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618BCD-FD45-4FEE-928E-D6469F954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38" y="4618075"/>
            <a:ext cx="9925216" cy="1187302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5640C24-A8B8-4843-99A1-5B1C6EEEC12D}"/>
              </a:ext>
            </a:extLst>
          </p:cNvPr>
          <p:cNvCxnSpPr/>
          <p:nvPr/>
        </p:nvCxnSpPr>
        <p:spPr>
          <a:xfrm>
            <a:off x="8718698" y="4274826"/>
            <a:ext cx="1116418" cy="361507"/>
          </a:xfrm>
          <a:prstGeom prst="bentConnector3">
            <a:avLst>
              <a:gd name="adj1" fmla="val 1004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0E6E84E-6A0D-4BA5-9658-746C1E36A3F4}"/>
              </a:ext>
            </a:extLst>
          </p:cNvPr>
          <p:cNvSpPr txBox="1">
            <a:spLocks/>
          </p:cNvSpPr>
          <p:nvPr/>
        </p:nvSpPr>
        <p:spPr>
          <a:xfrm>
            <a:off x="6860048" y="904681"/>
            <a:ext cx="4435292" cy="573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 Show Collection in DB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02B0E8-4917-49BE-821D-587DFFCBBD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48" y="1477926"/>
            <a:ext cx="4435292" cy="6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8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337C7C-E9AA-4836-96A0-DE4C5241A68E}"/>
              </a:ext>
            </a:extLst>
          </p:cNvPr>
          <p:cNvSpPr txBox="1">
            <a:spLocks/>
          </p:cNvSpPr>
          <p:nvPr/>
        </p:nvSpPr>
        <p:spPr>
          <a:xfrm>
            <a:off x="1046258" y="987899"/>
            <a:ext cx="5506218" cy="4678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Show All Records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42AC-2342-4266-BAAE-15628D5C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58" y="1430993"/>
            <a:ext cx="5506218" cy="33437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1404CF-D9F5-41E3-8B0B-9C92C0DB324C}"/>
              </a:ext>
            </a:extLst>
          </p:cNvPr>
          <p:cNvSpPr txBox="1">
            <a:spLocks/>
          </p:cNvSpPr>
          <p:nvPr/>
        </p:nvSpPr>
        <p:spPr>
          <a:xfrm>
            <a:off x="6795869" y="987899"/>
            <a:ext cx="5258503" cy="5274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 Show All Records in Pretty Format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73521-FE0F-4354-AA4E-E197E75AF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69" y="1515305"/>
            <a:ext cx="5258503" cy="317511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72903BB-CF2E-4BCD-8B84-D872B043AA17}"/>
              </a:ext>
            </a:extLst>
          </p:cNvPr>
          <p:cNvSpPr txBox="1">
            <a:spLocks/>
          </p:cNvSpPr>
          <p:nvPr/>
        </p:nvSpPr>
        <p:spPr>
          <a:xfrm>
            <a:off x="1307528" y="5256854"/>
            <a:ext cx="3962953" cy="4678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Delete Database Command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19B926-94D1-4A74-916C-7C1B2E73D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28" y="5724687"/>
            <a:ext cx="3962953" cy="45726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ECCE714-21DC-4236-BDDB-44526EAEB245}"/>
              </a:ext>
            </a:extLst>
          </p:cNvPr>
          <p:cNvSpPr txBox="1">
            <a:spLocks/>
          </p:cNvSpPr>
          <p:nvPr/>
        </p:nvSpPr>
        <p:spPr>
          <a:xfrm>
            <a:off x="5688994" y="5388505"/>
            <a:ext cx="6155676" cy="96319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Note Make Sure you have to present on that database which you want to delete </a:t>
            </a:r>
          </a:p>
          <a:p>
            <a:pPr marL="0" indent="0">
              <a:buNone/>
            </a:pPr>
            <a:r>
              <a:rPr lang="en-US" dirty="0"/>
              <a:t>Command “</a:t>
            </a:r>
            <a:r>
              <a:rPr lang="en-US" b="1" dirty="0"/>
              <a:t>use</a:t>
            </a:r>
            <a:r>
              <a:rPr lang="en-US" dirty="0"/>
              <a:t> </a:t>
            </a:r>
            <a:r>
              <a:rPr lang="en-US" b="1" dirty="0" err="1"/>
              <a:t>database_name</a:t>
            </a:r>
            <a:r>
              <a:rPr lang="en-US" dirty="0"/>
              <a:t>” then drop it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10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CDFB-FE92-4962-B51E-90AA8385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Operation with Insert One &amp; Insert Many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23FC02-766E-4C4B-86AC-C15708791311}"/>
              </a:ext>
            </a:extLst>
          </p:cNvPr>
          <p:cNvSpPr txBox="1">
            <a:spLocks/>
          </p:cNvSpPr>
          <p:nvPr/>
        </p:nvSpPr>
        <p:spPr>
          <a:xfrm>
            <a:off x="1024128" y="2244368"/>
            <a:ext cx="10682319" cy="573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insertOne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543B9-7AC5-4DAC-9857-6E7DFF309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827640"/>
            <a:ext cx="10682319" cy="1276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422BB-7795-44A0-9DBF-50336FA1A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4373140"/>
            <a:ext cx="4906060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6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CDFB-FE92-4962-B51E-90AA8385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Operation with Insert One &amp; Insert Many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23FC02-766E-4C4B-86AC-C15708791311}"/>
              </a:ext>
            </a:extLst>
          </p:cNvPr>
          <p:cNvSpPr txBox="1">
            <a:spLocks/>
          </p:cNvSpPr>
          <p:nvPr/>
        </p:nvSpPr>
        <p:spPr>
          <a:xfrm>
            <a:off x="1024128" y="2244368"/>
            <a:ext cx="10682319" cy="573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45720" tIns="45720" rIns="4572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 err="1"/>
              <a:t>insertMany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ABA3D-ECF8-4AC6-BE3D-786173F60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/>
          <a:stretch/>
        </p:blipFill>
        <p:spPr>
          <a:xfrm>
            <a:off x="7953153" y="2255560"/>
            <a:ext cx="3753294" cy="56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43AAF4-CF6C-4D30-A0CF-78B7535DF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977149"/>
            <a:ext cx="11022560" cy="1713053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0CEA15C-A034-4DE9-8EDC-52ED54F59535}"/>
              </a:ext>
            </a:extLst>
          </p:cNvPr>
          <p:cNvCxnSpPr/>
          <p:nvPr/>
        </p:nvCxnSpPr>
        <p:spPr>
          <a:xfrm flipV="1">
            <a:off x="5050465" y="3429000"/>
            <a:ext cx="1573619" cy="611388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3991E61-AFB2-488D-840F-0FDE6C1F1ABD}"/>
              </a:ext>
            </a:extLst>
          </p:cNvPr>
          <p:cNvCxnSpPr>
            <a:cxnSpLocks/>
          </p:cNvCxnSpPr>
          <p:nvPr/>
        </p:nvCxnSpPr>
        <p:spPr>
          <a:xfrm flipV="1">
            <a:off x="5050465" y="3572540"/>
            <a:ext cx="5507665" cy="744280"/>
          </a:xfrm>
          <a:prstGeom prst="bentConnector3">
            <a:avLst>
              <a:gd name="adj1" fmla="val 1001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99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FF5839-D735-43B5-BE34-0FA313FB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5555"/>
            <a:ext cx="5249008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67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7E3F-0FB2-4A61-8CB3-15FB0442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 (CRUD -------- READ)</a:t>
            </a: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DBF7E157-7AD7-4A64-AEA6-983259224940}"/>
              </a:ext>
            </a:extLst>
          </p:cNvPr>
          <p:cNvSpPr/>
          <p:nvPr/>
        </p:nvSpPr>
        <p:spPr>
          <a:xfrm>
            <a:off x="3800183" y="191386"/>
            <a:ext cx="2760105" cy="830190"/>
          </a:xfrm>
          <a:prstGeom prst="curvedDownArrow">
            <a:avLst>
              <a:gd name="adj1" fmla="val 7295"/>
              <a:gd name="adj2" fmla="val 3980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6DC79B5-8887-420D-BDA4-B6A9A9316957}"/>
              </a:ext>
            </a:extLst>
          </p:cNvPr>
          <p:cNvSpPr txBox="1">
            <a:spLocks/>
          </p:cNvSpPr>
          <p:nvPr/>
        </p:nvSpPr>
        <p:spPr>
          <a:xfrm>
            <a:off x="1102916" y="215926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Find all results to collection.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Show result in pretty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Show particular document.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Show particular field in one document.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Show particular field in one document without ID.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the query to “qty:3” and get only one document.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on 6 Question and skip 1 document and get next result.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another method for 6 question and get result.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A2623C-71CC-4097-825F-97CD919F5F5D}"/>
              </a:ext>
            </a:extLst>
          </p:cNvPr>
          <p:cNvSpPr txBox="1">
            <a:spLocks/>
          </p:cNvSpPr>
          <p:nvPr/>
        </p:nvSpPr>
        <p:spPr>
          <a:xfrm>
            <a:off x="7253991" y="1642730"/>
            <a:ext cx="4739535" cy="516530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highlight>
                  <a:srgbClr val="FFFF00"/>
                </a:highlight>
              </a:rPr>
              <a:t>db.collection.find(query,projection)</a:t>
            </a:r>
          </a:p>
          <a:p>
            <a:pPr marL="0" indent="0" algn="ctr">
              <a:buNone/>
            </a:pPr>
            <a:endParaRPr lang="en-US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335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C9FFA4-B61B-42D2-B20D-63B69FBEE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8" r="45669" b="13953"/>
          <a:stretch/>
        </p:blipFill>
        <p:spPr>
          <a:xfrm>
            <a:off x="893133" y="515636"/>
            <a:ext cx="8197703" cy="63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9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1FB1F4-3450-4A4B-9361-BD95E33ED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5" r="4854" b="26357"/>
          <a:stretch/>
        </p:blipFill>
        <p:spPr>
          <a:xfrm>
            <a:off x="808074" y="850605"/>
            <a:ext cx="11142921" cy="48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14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A9AD-C65F-4245-BD23-CD9A9E40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MongoDB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D72A6-938B-40E1-9C9E-02313FADE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MongoDB is an open-source document database and leading NoSQL database. MongoDB is written in C++. This tutorial will give you great understanding on MongoDB concepts needed to create and deploy a highly scalable and performance-oriented database.</a:t>
            </a:r>
          </a:p>
        </p:txBody>
      </p:sp>
      <p:pic>
        <p:nvPicPr>
          <p:cNvPr id="4" name="Picture 4" descr="mongodb original wordmark&quot; Icon - Download for free – Iconduck">
            <a:extLst>
              <a:ext uri="{FF2B5EF4-FFF2-40B4-BE49-F238E27FC236}">
                <a16:creationId xmlns:a16="http://schemas.microsoft.com/office/drawing/2014/main" id="{963EBA83-8279-4A62-ACBA-678E2A58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116" y="4648734"/>
            <a:ext cx="2083981" cy="21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6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BD0B-FC04-4FC3-83EA-D321FB30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</p:spPr>
        <p:txBody>
          <a:bodyPr/>
          <a:lstStyle/>
          <a:p>
            <a:r>
              <a:rPr lang="en-US" dirty="0"/>
              <a:t>All records in product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5514F-E712-41EA-BC56-7BA6745B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79" b="12403"/>
          <a:stretch/>
        </p:blipFill>
        <p:spPr>
          <a:xfrm>
            <a:off x="1024128" y="1037313"/>
            <a:ext cx="3526101" cy="55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6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8C9030-C241-4562-9C84-0DCAA37D8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5" r="21860" b="10232"/>
          <a:stretch/>
        </p:blipFill>
        <p:spPr>
          <a:xfrm>
            <a:off x="907170" y="163635"/>
            <a:ext cx="7476019" cy="4599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7D805-CB23-4A3A-87C7-896CBAE21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 r="16105" b="62326"/>
          <a:stretch/>
        </p:blipFill>
        <p:spPr>
          <a:xfrm>
            <a:off x="992231" y="4918726"/>
            <a:ext cx="7476019" cy="17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0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7E3F-0FB2-4A61-8CB3-15FB0442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6DC79B5-8887-420D-BDA4-B6A9A9316957}"/>
              </a:ext>
            </a:extLst>
          </p:cNvPr>
          <p:cNvSpPr txBox="1">
            <a:spLocks/>
          </p:cNvSpPr>
          <p:nvPr/>
        </p:nvSpPr>
        <p:spPr>
          <a:xfrm>
            <a:off x="88462" y="2084832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Find all results to collection.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Show result in pretty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Show particular document.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Show particular field in one document.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Show particular field in one document without ID.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Set the query to “</a:t>
            </a:r>
            <a:r>
              <a:rPr lang="en-US" dirty="0" err="1">
                <a:highlight>
                  <a:srgbClr val="FFFF00"/>
                </a:highlight>
              </a:rPr>
              <a:t>gender:male</a:t>
            </a:r>
            <a:r>
              <a:rPr lang="en-US" dirty="0">
                <a:highlight>
                  <a:srgbClr val="FFFF00"/>
                </a:highlight>
              </a:rPr>
              <a:t>” and get only one document.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Apply on 6 Question and skip 1 document and get next result.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Use another method for 6 question and get result.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44FDB-0778-46FF-8A79-35E07B879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42" y="138828"/>
            <a:ext cx="7191296" cy="38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27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0D58-CF45-4CF2-9022-9B05587E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DE1DA-E60E-4A4E-B801-A9300C739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93" y="2308538"/>
            <a:ext cx="4613943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46A3A-C6E7-4FC5-A066-EF832AA68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86" y="389142"/>
            <a:ext cx="3114286" cy="6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57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F1F2-CF8F-4DA7-A4B1-BF3B12CC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Then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00825-ACA0-474C-B640-F8862D24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924518"/>
            <a:ext cx="5715000" cy="37402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72635C-5225-463B-A798-23B93DC78A84}"/>
              </a:ext>
            </a:extLst>
          </p:cNvPr>
          <p:cNvSpPr txBox="1">
            <a:spLocks/>
          </p:cNvSpPr>
          <p:nvPr/>
        </p:nvSpPr>
        <p:spPr>
          <a:xfrm>
            <a:off x="8023895" y="610451"/>
            <a:ext cx="4065323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greater Then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16824-8805-4378-8B47-D728C8971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75" y="1659388"/>
            <a:ext cx="4452806" cy="50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6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5563-1A76-4D41-9143-C540C5B3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C31AB-2E12-4DB0-95C1-DB78789EA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32415"/>
            <a:ext cx="9386926" cy="46109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4C4819-9B1F-4991-A8A3-DFD8C21E33AF}"/>
              </a:ext>
            </a:extLst>
          </p:cNvPr>
          <p:cNvSpPr/>
          <p:nvPr/>
        </p:nvSpPr>
        <p:spPr>
          <a:xfrm>
            <a:off x="3062177" y="1881963"/>
            <a:ext cx="7304567" cy="606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64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61421-104C-40F3-B0FE-C64BD8488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87" y="1743740"/>
            <a:ext cx="9231013" cy="32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A5563-1A76-4D41-9143-C540C5B3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C4819-9B1F-4991-A8A3-DFD8C21E33AF}"/>
              </a:ext>
            </a:extLst>
          </p:cNvPr>
          <p:cNvSpPr/>
          <p:nvPr/>
        </p:nvSpPr>
        <p:spPr>
          <a:xfrm>
            <a:off x="3296094" y="1781804"/>
            <a:ext cx="7382719" cy="606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5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A5563-1A76-4D41-9143-C540C5B3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7AA94-5027-47B3-A606-B6F4D4CFE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081" y="1530982"/>
            <a:ext cx="7555837" cy="5624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4C4819-9B1F-4991-A8A3-DFD8C21E33AF}"/>
              </a:ext>
            </a:extLst>
          </p:cNvPr>
          <p:cNvSpPr/>
          <p:nvPr/>
        </p:nvSpPr>
        <p:spPr>
          <a:xfrm>
            <a:off x="3689499" y="1605516"/>
            <a:ext cx="5996762" cy="393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6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9606-8630-4E8F-ADAD-876EC256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greater then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14882-B742-4F77-941E-3E58D0014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48" y="1654585"/>
            <a:ext cx="5568658" cy="5063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4A35EA-BF94-4046-A72A-670A52F01DEF}"/>
              </a:ext>
            </a:extLst>
          </p:cNvPr>
          <p:cNvSpPr/>
          <p:nvPr/>
        </p:nvSpPr>
        <p:spPr>
          <a:xfrm>
            <a:off x="2349796" y="1691427"/>
            <a:ext cx="4263655" cy="393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CAE6CB-D057-4F1B-9738-97CA6D14F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061" y="2967260"/>
            <a:ext cx="5008698" cy="180590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568D85-3EEF-4DFE-BF02-57D71C9F6694}"/>
              </a:ext>
            </a:extLst>
          </p:cNvPr>
          <p:cNvCxnSpPr>
            <a:cxnSpLocks/>
          </p:cNvCxnSpPr>
          <p:nvPr/>
        </p:nvCxnSpPr>
        <p:spPr>
          <a:xfrm>
            <a:off x="7985051" y="3200399"/>
            <a:ext cx="38808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62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571F6-4609-46D0-9C6D-4850362F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626" y="57132"/>
            <a:ext cx="3271931" cy="1499616"/>
          </a:xfrm>
        </p:spPr>
        <p:txBody>
          <a:bodyPr/>
          <a:lstStyle/>
          <a:p>
            <a:r>
              <a:rPr lang="en-US" dirty="0"/>
              <a:t>Sort -1 (DESC)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E45DA9-3CAB-4E65-AFBE-4D67B35EC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35" y="1093424"/>
            <a:ext cx="3662530" cy="570744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9B20AB-CBC0-44E0-87C9-760F81F53EDA}"/>
              </a:ext>
            </a:extLst>
          </p:cNvPr>
          <p:cNvSpPr txBox="1">
            <a:spLocks/>
          </p:cNvSpPr>
          <p:nvPr/>
        </p:nvSpPr>
        <p:spPr>
          <a:xfrm>
            <a:off x="1231740" y="57132"/>
            <a:ext cx="4107853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Sort 1 -1 (ASC)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614C7-9870-4F9A-BE26-E99F41028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16" y="1055090"/>
            <a:ext cx="3825349" cy="57841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3B65F9-6146-4557-A4F0-70DB18FE5D6C}"/>
              </a:ext>
            </a:extLst>
          </p:cNvPr>
          <p:cNvCxnSpPr>
            <a:cxnSpLocks/>
          </p:cNvCxnSpPr>
          <p:nvPr/>
        </p:nvCxnSpPr>
        <p:spPr>
          <a:xfrm>
            <a:off x="2115879" y="1339702"/>
            <a:ext cx="22753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8A51DF-EDBF-470E-B117-CA1E0E002648}"/>
              </a:ext>
            </a:extLst>
          </p:cNvPr>
          <p:cNvCxnSpPr>
            <a:cxnSpLocks/>
          </p:cNvCxnSpPr>
          <p:nvPr/>
        </p:nvCxnSpPr>
        <p:spPr>
          <a:xfrm>
            <a:off x="7903535" y="1339702"/>
            <a:ext cx="22753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37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494A-60B5-47D9-99F1-F3D90B6D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MongoDB?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07D64-4DF0-4D94-933D-ABBA770D8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Document Oriented Storage − </a:t>
            </a:r>
            <a:r>
              <a:rPr lang="en-US" dirty="0"/>
              <a:t>Data is stored in the form of JSON style documents.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Index on any attribute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Replication and high availability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Auto-</a:t>
            </a:r>
            <a:r>
              <a:rPr lang="en-US" dirty="0" err="1"/>
              <a:t>Sharding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Rich queries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Fast in-place updates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Professional support by MongoDB</a:t>
            </a:r>
          </a:p>
        </p:txBody>
      </p:sp>
    </p:spTree>
    <p:extLst>
      <p:ext uri="{BB962C8B-B14F-4D97-AF65-F5344CB8AC3E}">
        <p14:creationId xmlns:p14="http://schemas.microsoft.com/office/powerpoint/2010/main" val="497324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9606-8630-4E8F-ADAD-876EC256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B6E10-9ECE-4805-9B5E-B197B8E3F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836131"/>
            <a:ext cx="6339524" cy="46816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DD1A9-9546-4F8A-B46E-C3662F1C6EEE}"/>
              </a:ext>
            </a:extLst>
          </p:cNvPr>
          <p:cNvCxnSpPr>
            <a:cxnSpLocks/>
          </p:cNvCxnSpPr>
          <p:nvPr/>
        </p:nvCxnSpPr>
        <p:spPr>
          <a:xfrm>
            <a:off x="5039832" y="2211571"/>
            <a:ext cx="45507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25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2ADC-D315-44A8-88FC-DA8FE5ED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# 03 (CRUD -------- Update)</a:t>
            </a:r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18587328-832F-486F-BB22-F63EF9ACC45F}"/>
              </a:ext>
            </a:extLst>
          </p:cNvPr>
          <p:cNvSpPr/>
          <p:nvPr/>
        </p:nvSpPr>
        <p:spPr>
          <a:xfrm>
            <a:off x="4884704" y="170121"/>
            <a:ext cx="2760105" cy="830190"/>
          </a:xfrm>
          <a:prstGeom prst="curvedDownArrow">
            <a:avLst>
              <a:gd name="adj1" fmla="val 7295"/>
              <a:gd name="adj2" fmla="val 3980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48ECF0-80CA-414C-A3B8-A0F196EF555B}"/>
              </a:ext>
            </a:extLst>
          </p:cNvPr>
          <p:cNvSpPr txBox="1">
            <a:spLocks/>
          </p:cNvSpPr>
          <p:nvPr/>
        </p:nvSpPr>
        <p:spPr>
          <a:xfrm>
            <a:off x="1102916" y="215926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How to update one particular field in one document.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update one particular field in two or more document.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update more then one field in one document.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update more then one field in two or more document.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C6466C-3081-4FFA-92EF-E52A754D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10" y="4161896"/>
            <a:ext cx="6427747" cy="20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8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9EF51-B6E2-4DED-AD1C-4014F0775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53" y="1179166"/>
            <a:ext cx="3805839" cy="54130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BEC05C-4E73-4156-8DAC-4B18CD21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83" y="95694"/>
            <a:ext cx="3805839" cy="1499616"/>
          </a:xfrm>
        </p:spPr>
        <p:txBody>
          <a:bodyPr/>
          <a:lstStyle/>
          <a:p>
            <a:r>
              <a:rPr lang="en-US" dirty="0"/>
              <a:t>Before update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F0CFB4-E9A5-4C64-B2EC-12FBFA243C4E}"/>
              </a:ext>
            </a:extLst>
          </p:cNvPr>
          <p:cNvSpPr txBox="1">
            <a:spLocks/>
          </p:cNvSpPr>
          <p:nvPr/>
        </p:nvSpPr>
        <p:spPr>
          <a:xfrm>
            <a:off x="6858708" y="95694"/>
            <a:ext cx="3805839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 update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A46379-0D68-48EC-9B71-A5310055AB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3" r="60494" b="17195"/>
          <a:stretch/>
        </p:blipFill>
        <p:spPr>
          <a:xfrm>
            <a:off x="6157514" y="1009045"/>
            <a:ext cx="5669515" cy="55831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B990B6-4FF3-4B56-ADCB-725DAD703197}"/>
              </a:ext>
            </a:extLst>
          </p:cNvPr>
          <p:cNvCxnSpPr>
            <a:cxnSpLocks/>
          </p:cNvCxnSpPr>
          <p:nvPr/>
        </p:nvCxnSpPr>
        <p:spPr>
          <a:xfrm>
            <a:off x="6985591" y="1318437"/>
            <a:ext cx="41041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8926D6-F24C-452E-ADF6-2AFFB7C740B9}"/>
              </a:ext>
            </a:extLst>
          </p:cNvPr>
          <p:cNvCxnSpPr>
            <a:cxnSpLocks/>
          </p:cNvCxnSpPr>
          <p:nvPr/>
        </p:nvCxnSpPr>
        <p:spPr>
          <a:xfrm>
            <a:off x="2785731" y="2678782"/>
            <a:ext cx="3530009" cy="13722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3C0EAEB-3DCC-4777-A718-6B094C254EED}"/>
              </a:ext>
            </a:extLst>
          </p:cNvPr>
          <p:cNvSpPr/>
          <p:nvPr/>
        </p:nvSpPr>
        <p:spPr>
          <a:xfrm>
            <a:off x="2898877" y="114237"/>
            <a:ext cx="5641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How to update one particular field in one document.</a:t>
            </a:r>
          </a:p>
        </p:txBody>
      </p:sp>
    </p:spTree>
    <p:extLst>
      <p:ext uri="{BB962C8B-B14F-4D97-AF65-F5344CB8AC3E}">
        <p14:creationId xmlns:p14="http://schemas.microsoft.com/office/powerpoint/2010/main" val="2589174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CDDD0A-9DEE-4195-AAEF-1A7C0AAD248B}"/>
              </a:ext>
            </a:extLst>
          </p:cNvPr>
          <p:cNvSpPr/>
          <p:nvPr/>
        </p:nvSpPr>
        <p:spPr>
          <a:xfrm>
            <a:off x="2814084" y="83432"/>
            <a:ext cx="693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How to update one particular field in two or more document.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2B9C7-AEB8-45DD-972C-01C1C881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53" y="1179166"/>
            <a:ext cx="3805839" cy="54130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CDBB36E-26C9-4DC8-9F0E-CF3A338C6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053" y="74139"/>
            <a:ext cx="3805839" cy="1499616"/>
          </a:xfrm>
        </p:spPr>
        <p:txBody>
          <a:bodyPr/>
          <a:lstStyle/>
          <a:p>
            <a:r>
              <a:rPr lang="en-US" dirty="0"/>
              <a:t>Before update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ED9D5-F50C-476F-936F-EA987F50B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890" y="1179165"/>
            <a:ext cx="4493076" cy="54130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1981EE-DCFA-46F5-B8C0-758D667DFE2D}"/>
              </a:ext>
            </a:extLst>
          </p:cNvPr>
          <p:cNvSpPr txBox="1">
            <a:spLocks/>
          </p:cNvSpPr>
          <p:nvPr/>
        </p:nvSpPr>
        <p:spPr>
          <a:xfrm>
            <a:off x="6996890" y="83432"/>
            <a:ext cx="3805839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 update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E07879-00FB-4A36-855C-BB0ED7B59355}"/>
              </a:ext>
            </a:extLst>
          </p:cNvPr>
          <p:cNvCxnSpPr>
            <a:cxnSpLocks/>
          </p:cNvCxnSpPr>
          <p:nvPr/>
        </p:nvCxnSpPr>
        <p:spPr>
          <a:xfrm>
            <a:off x="2340736" y="2035222"/>
            <a:ext cx="4931844" cy="7714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B85272-C03E-4BF6-ACBB-2766A7E6A48A}"/>
              </a:ext>
            </a:extLst>
          </p:cNvPr>
          <p:cNvCxnSpPr>
            <a:cxnSpLocks/>
          </p:cNvCxnSpPr>
          <p:nvPr/>
        </p:nvCxnSpPr>
        <p:spPr>
          <a:xfrm>
            <a:off x="2428147" y="5219961"/>
            <a:ext cx="4716932" cy="2770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5A96ED-AB73-40DF-A3A9-B861E21BA0B5}"/>
              </a:ext>
            </a:extLst>
          </p:cNvPr>
          <p:cNvCxnSpPr>
            <a:cxnSpLocks/>
          </p:cNvCxnSpPr>
          <p:nvPr/>
        </p:nvCxnSpPr>
        <p:spPr>
          <a:xfrm>
            <a:off x="7602279" y="1435395"/>
            <a:ext cx="31259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768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122CA7-E080-4167-8543-73C8B069F461}"/>
              </a:ext>
            </a:extLst>
          </p:cNvPr>
          <p:cNvSpPr/>
          <p:nvPr/>
        </p:nvSpPr>
        <p:spPr>
          <a:xfrm>
            <a:off x="3165735" y="267218"/>
            <a:ext cx="5474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b="1" dirty="0">
                <a:solidFill>
                  <a:srgbClr val="FF0000"/>
                </a:solidFill>
              </a:rPr>
              <a:t>How to update more then one field in one document.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0C815-3C14-4BC0-8942-BEA25C5D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53" y="1179166"/>
            <a:ext cx="3805839" cy="54130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8ACBBC-97BE-4FB7-B7BF-CCEF67FE4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053" y="74139"/>
            <a:ext cx="3805839" cy="1499616"/>
          </a:xfrm>
        </p:spPr>
        <p:txBody>
          <a:bodyPr/>
          <a:lstStyle/>
          <a:p>
            <a:r>
              <a:rPr lang="en-US" dirty="0"/>
              <a:t>Before update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0E32D-E08B-4902-84E2-E7C7B035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94" y="1179166"/>
            <a:ext cx="4986735" cy="54260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497563-4FEF-4744-96E2-056B6CA3B0C1}"/>
              </a:ext>
            </a:extLst>
          </p:cNvPr>
          <p:cNvSpPr txBox="1">
            <a:spLocks/>
          </p:cNvSpPr>
          <p:nvPr/>
        </p:nvSpPr>
        <p:spPr>
          <a:xfrm>
            <a:off x="6450882" y="150846"/>
            <a:ext cx="3805839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 update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5EEDE-520B-4638-ADEC-81172629BAB8}"/>
              </a:ext>
            </a:extLst>
          </p:cNvPr>
          <p:cNvCxnSpPr>
            <a:cxnSpLocks/>
          </p:cNvCxnSpPr>
          <p:nvPr/>
        </p:nvCxnSpPr>
        <p:spPr>
          <a:xfrm>
            <a:off x="2658745" y="2821258"/>
            <a:ext cx="4124827" cy="10644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804508-2521-422F-B4DA-B721C7C61980}"/>
              </a:ext>
            </a:extLst>
          </p:cNvPr>
          <p:cNvCxnSpPr>
            <a:cxnSpLocks/>
          </p:cNvCxnSpPr>
          <p:nvPr/>
        </p:nvCxnSpPr>
        <p:spPr>
          <a:xfrm>
            <a:off x="7325832" y="1382232"/>
            <a:ext cx="411480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96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648817-6A4A-4DD5-8720-5DA5D41EBC2E}"/>
              </a:ext>
            </a:extLst>
          </p:cNvPr>
          <p:cNvSpPr/>
          <p:nvPr/>
        </p:nvSpPr>
        <p:spPr>
          <a:xfrm>
            <a:off x="2877878" y="320105"/>
            <a:ext cx="6733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How to update more then one field in two or more document.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ECE2B5-3BFC-4179-B552-EEC6BCF6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053" y="74139"/>
            <a:ext cx="3805839" cy="1499616"/>
          </a:xfrm>
        </p:spPr>
        <p:txBody>
          <a:bodyPr/>
          <a:lstStyle/>
          <a:p>
            <a:r>
              <a:rPr lang="en-US" dirty="0"/>
              <a:t>Before update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0FF484-8453-41E5-958B-1BD09E786BC9}"/>
              </a:ext>
            </a:extLst>
          </p:cNvPr>
          <p:cNvSpPr txBox="1">
            <a:spLocks/>
          </p:cNvSpPr>
          <p:nvPr/>
        </p:nvSpPr>
        <p:spPr>
          <a:xfrm>
            <a:off x="6450882" y="150846"/>
            <a:ext cx="3805839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 update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BEB854-F82B-46C3-8EAA-7B65AAB0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71" y="1124875"/>
            <a:ext cx="4462176" cy="5413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DCAB3-373D-4527-BCBE-C51845D0A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9"/>
          <a:stretch/>
        </p:blipFill>
        <p:spPr>
          <a:xfrm>
            <a:off x="1023052" y="1171136"/>
            <a:ext cx="5361886" cy="53151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F3D81A-DE99-4585-9CB2-708A19CAE430}"/>
              </a:ext>
            </a:extLst>
          </p:cNvPr>
          <p:cNvCxnSpPr>
            <a:cxnSpLocks/>
          </p:cNvCxnSpPr>
          <p:nvPr/>
        </p:nvCxnSpPr>
        <p:spPr>
          <a:xfrm>
            <a:off x="2120027" y="2055454"/>
            <a:ext cx="4621015" cy="7621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B2CCE5-2A81-419A-B2C4-AD9A28A38DC9}"/>
              </a:ext>
            </a:extLst>
          </p:cNvPr>
          <p:cNvCxnSpPr>
            <a:cxnSpLocks/>
          </p:cNvCxnSpPr>
          <p:nvPr/>
        </p:nvCxnSpPr>
        <p:spPr>
          <a:xfrm>
            <a:off x="2255492" y="5282092"/>
            <a:ext cx="4485550" cy="4047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DA6597-6CB8-4C5C-996D-A6DFBB2E91AE}"/>
              </a:ext>
            </a:extLst>
          </p:cNvPr>
          <p:cNvCxnSpPr>
            <a:cxnSpLocks/>
          </p:cNvCxnSpPr>
          <p:nvPr/>
        </p:nvCxnSpPr>
        <p:spPr>
          <a:xfrm>
            <a:off x="7187609" y="1382232"/>
            <a:ext cx="36257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94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57EE-72F5-4B06-9045-0E87E5D3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For </a:t>
            </a:r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4270B-2714-4B3C-99D5-E103E82E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21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758A1-EAEE-4724-A4E5-29ECB8B5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Ordered</a:t>
            </a:r>
            <a:r>
              <a:rPr lang="en-US" b="1" dirty="0"/>
              <a:t> option in insert command in MongoDB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82BB6-0C55-49FF-ADEF-6A7D16339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28630"/>
            <a:ext cx="8125959" cy="1400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A7635-7054-423A-8FA6-6FBE93C5D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3566672"/>
            <a:ext cx="8125959" cy="2972351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808C784-47B9-4A59-807D-44CDB18733E6}"/>
              </a:ext>
            </a:extLst>
          </p:cNvPr>
          <p:cNvCxnSpPr/>
          <p:nvPr/>
        </p:nvCxnSpPr>
        <p:spPr>
          <a:xfrm rot="5400000">
            <a:off x="2743200" y="4338083"/>
            <a:ext cx="1913861" cy="680484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D662B0-A8F0-406C-86AF-682ECB4DFA1D}"/>
              </a:ext>
            </a:extLst>
          </p:cNvPr>
          <p:cNvCxnSpPr/>
          <p:nvPr/>
        </p:nvCxnSpPr>
        <p:spPr>
          <a:xfrm>
            <a:off x="2009553" y="2232838"/>
            <a:ext cx="70068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77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22C7BD-7149-4FF9-A5B3-C7DB4604B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40" y="862089"/>
            <a:ext cx="9720262" cy="92397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B0C07-7595-43D2-9973-4D8355DB3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40" y="2576035"/>
            <a:ext cx="9720262" cy="249589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3E22AB-0921-4F77-B146-8FB694AD7345}"/>
              </a:ext>
            </a:extLst>
          </p:cNvPr>
          <p:cNvCxnSpPr>
            <a:cxnSpLocks/>
          </p:cNvCxnSpPr>
          <p:nvPr/>
        </p:nvCxnSpPr>
        <p:spPr>
          <a:xfrm>
            <a:off x="9239693" y="2902689"/>
            <a:ext cx="14726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70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1483EB-670A-42BE-A972-16CA07891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Schema Validation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9DE1A3-B89E-4B3A-A1A9-AD5BC4AB5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3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1AD1-C865-44FD-8627-63181C3A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Use MongoDB?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2596C-7A8C-48B1-B28F-77FAD240A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Big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Content Management and Delivery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Mobile and Social Infrastructure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User Data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 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45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1D7C-7F83-4E72-B365-0893C046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Schema Validation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FEACC2-0DA6-4DEE-92B2-B8C188B51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80" y="2162996"/>
            <a:ext cx="5830114" cy="38581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A313F-F5F1-429E-875E-CCC28723E5EF}"/>
              </a:ext>
            </a:extLst>
          </p:cNvPr>
          <p:cNvSpPr txBox="1"/>
          <p:nvPr/>
        </p:nvSpPr>
        <p:spPr>
          <a:xfrm>
            <a:off x="7283302" y="1860698"/>
            <a:ext cx="465706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db.createCollection("nonfiction",{</a:t>
            </a:r>
          </a:p>
          <a:p>
            <a:r>
              <a:rPr lang="en-US" sz="1400" dirty="0"/>
              <a:t> validator:{</a:t>
            </a:r>
          </a:p>
          <a:p>
            <a:r>
              <a:rPr lang="en-US" sz="1400" dirty="0"/>
              <a:t>    $jsonSchema:{</a:t>
            </a:r>
          </a:p>
          <a:p>
            <a:r>
              <a:rPr lang="en-US" sz="1400" dirty="0"/>
              <a:t>    </a:t>
            </a:r>
            <a:r>
              <a:rPr lang="en-US" sz="1400" dirty="0">
                <a:highlight>
                  <a:srgbClr val="FFFF00"/>
                </a:highlight>
              </a:rPr>
              <a:t>    required :['name','price'],</a:t>
            </a:r>
          </a:p>
          <a:p>
            <a:r>
              <a:rPr lang="en-US" sz="1400" dirty="0"/>
              <a:t>        properties:{</a:t>
            </a:r>
          </a:p>
          <a:p>
            <a:r>
              <a:rPr lang="en-US" sz="1400" dirty="0"/>
              <a:t>         </a:t>
            </a:r>
            <a:r>
              <a:rPr lang="en-US" sz="1400" dirty="0">
                <a:highlight>
                  <a:srgbClr val="FFFF00"/>
                </a:highlight>
              </a:rPr>
              <a:t>   name:{</a:t>
            </a:r>
          </a:p>
          <a:p>
            <a:r>
              <a:rPr lang="en-US" sz="1400" dirty="0">
                <a:highlight>
                  <a:srgbClr val="FFFF00"/>
                </a:highlight>
              </a:rPr>
              <a:t>                bsonType:'string',</a:t>
            </a:r>
          </a:p>
          <a:p>
            <a:r>
              <a:rPr lang="en-US" sz="1400" dirty="0">
                <a:highlight>
                  <a:srgbClr val="FFFF00"/>
                </a:highlight>
              </a:rPr>
              <a:t>                description:'must be a string and required'</a:t>
            </a:r>
          </a:p>
          <a:p>
            <a:r>
              <a:rPr lang="en-US" sz="1400" dirty="0">
                <a:highlight>
                  <a:srgbClr val="FFFF00"/>
                </a:highlight>
              </a:rPr>
              <a:t>            },</a:t>
            </a:r>
          </a:p>
          <a:p>
            <a:r>
              <a:rPr lang="en-US" sz="1400" dirty="0">
                <a:highlight>
                  <a:srgbClr val="FFFF00"/>
                </a:highlight>
              </a:rPr>
              <a:t>            price:{</a:t>
            </a:r>
          </a:p>
          <a:p>
            <a:r>
              <a:rPr lang="en-US" sz="1400" dirty="0">
                <a:highlight>
                  <a:srgbClr val="FFFF00"/>
                </a:highlight>
              </a:rPr>
              <a:t>                bsonType:'number',</a:t>
            </a:r>
          </a:p>
          <a:p>
            <a:r>
              <a:rPr lang="en-US" sz="1400" dirty="0">
                <a:highlight>
                  <a:srgbClr val="FFFF00"/>
                </a:highlight>
              </a:rPr>
              <a:t>                description:'must be a number and required'</a:t>
            </a:r>
          </a:p>
          <a:p>
            <a:r>
              <a:rPr lang="en-US" sz="1400" dirty="0">
                <a:highlight>
                  <a:srgbClr val="FFFF00"/>
                </a:highlight>
              </a:rPr>
              <a:t>            },</a:t>
            </a:r>
          </a:p>
          <a:p>
            <a:br>
              <a:rPr lang="en-US" sz="1400" dirty="0"/>
            </a:br>
            <a:r>
              <a:rPr lang="en-US" sz="1400" dirty="0"/>
              <a:t>        }</a:t>
            </a:r>
          </a:p>
          <a:p>
            <a:r>
              <a:rPr lang="en-US" sz="1400" dirty="0"/>
              <a:t>    }</a:t>
            </a:r>
          </a:p>
          <a:p>
            <a:r>
              <a:rPr lang="en-US" sz="1400" dirty="0"/>
              <a:t> } ,</a:t>
            </a:r>
          </a:p>
          <a:p>
            <a:r>
              <a:rPr lang="en-US" sz="1400" dirty="0"/>
              <a:t> validationAction: 'error'</a:t>
            </a:r>
          </a:p>
          <a:p>
            <a:r>
              <a:rPr lang="en-US" sz="1400" dirty="0"/>
              <a:t>}),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0F3F8-AC6C-4225-94AD-FADD1F656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02" y="1298645"/>
            <a:ext cx="1638529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44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19B4-D10F-43CD-A491-31173F61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76022"/>
            <a:ext cx="2750430" cy="149961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B8C719-2518-4A8E-9FD2-B77C1AEA8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53" y="1520456"/>
            <a:ext cx="5597032" cy="4933507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A5477A-3390-4709-8694-53D4E80BDE93}"/>
              </a:ext>
            </a:extLst>
          </p:cNvPr>
          <p:cNvCxnSpPr/>
          <p:nvPr/>
        </p:nvCxnSpPr>
        <p:spPr>
          <a:xfrm>
            <a:off x="1733104" y="1775638"/>
            <a:ext cx="428846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6A70472-083D-48F2-92FE-4549B1AC3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10" y="1520456"/>
            <a:ext cx="5223511" cy="28176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9A35F7-08F4-4A6C-808D-8966F1E2639D}"/>
              </a:ext>
            </a:extLst>
          </p:cNvPr>
          <p:cNvSpPr txBox="1">
            <a:spLocks/>
          </p:cNvSpPr>
          <p:nvPr/>
        </p:nvSpPr>
        <p:spPr>
          <a:xfrm>
            <a:off x="6727485" y="404037"/>
            <a:ext cx="275043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8184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F5135-C66F-4900-BB4E-6F21FBF5E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2"/>
          <a:stretch/>
        </p:blipFill>
        <p:spPr>
          <a:xfrm>
            <a:off x="843374" y="1776065"/>
            <a:ext cx="6117247" cy="42205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A0A5CA-6BDB-4280-A0BE-350A04B2509E}"/>
              </a:ext>
            </a:extLst>
          </p:cNvPr>
          <p:cNvSpPr txBox="1">
            <a:spLocks/>
          </p:cNvSpPr>
          <p:nvPr/>
        </p:nvSpPr>
        <p:spPr>
          <a:xfrm>
            <a:off x="1024128" y="548640"/>
            <a:ext cx="275043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9CC8F1-AE6A-46E1-B55A-1C9224AF3569}"/>
              </a:ext>
            </a:extLst>
          </p:cNvPr>
          <p:cNvSpPr txBox="1">
            <a:spLocks/>
          </p:cNvSpPr>
          <p:nvPr/>
        </p:nvSpPr>
        <p:spPr>
          <a:xfrm>
            <a:off x="7042229" y="569906"/>
            <a:ext cx="275043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60003-BE3A-42F4-B845-2A8EDC132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75" y="1781381"/>
            <a:ext cx="5050625" cy="38233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4382AD-1A70-45B2-A04C-39A92B002FA7}"/>
              </a:ext>
            </a:extLst>
          </p:cNvPr>
          <p:cNvCxnSpPr/>
          <p:nvPr/>
        </p:nvCxnSpPr>
        <p:spPr>
          <a:xfrm>
            <a:off x="1630325" y="2069522"/>
            <a:ext cx="428846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300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65EB8B-9310-4ACA-AD42-B92B7469532D}"/>
              </a:ext>
            </a:extLst>
          </p:cNvPr>
          <p:cNvSpPr txBox="1">
            <a:spLocks/>
          </p:cNvSpPr>
          <p:nvPr/>
        </p:nvSpPr>
        <p:spPr>
          <a:xfrm>
            <a:off x="1024128" y="548640"/>
            <a:ext cx="6897128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Use equal no. of Fields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03B37-CFB2-44BA-BCBB-7158E22AF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823827"/>
            <a:ext cx="9078087" cy="488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44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AE020-3BF6-405F-9B8E-2EFA66C51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09" y="1637414"/>
            <a:ext cx="6651054" cy="512522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875371-9136-4C7B-82F2-2E947103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97" y="585216"/>
            <a:ext cx="1638529" cy="562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E73BE-0D58-4AB8-891F-582633706608}"/>
              </a:ext>
            </a:extLst>
          </p:cNvPr>
          <p:cNvSpPr txBox="1"/>
          <p:nvPr/>
        </p:nvSpPr>
        <p:spPr>
          <a:xfrm>
            <a:off x="7719237" y="1222744"/>
            <a:ext cx="434871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db.runCommand</a:t>
            </a:r>
            <a:r>
              <a:rPr lang="en-US" sz="1000" dirty="0"/>
              <a:t>({</a:t>
            </a:r>
          </a:p>
          <a:p>
            <a:r>
              <a:rPr lang="en-US" sz="1000" dirty="0"/>
              <a:t>    </a:t>
            </a:r>
            <a:r>
              <a:rPr lang="en-US" sz="1000" dirty="0" err="1"/>
              <a:t>collMod:'nonfiction</a:t>
            </a:r>
            <a:r>
              <a:rPr lang="en-US" sz="1000" dirty="0"/>
              <a:t>',</a:t>
            </a:r>
          </a:p>
          <a:p>
            <a:r>
              <a:rPr lang="en-US" sz="1000" dirty="0"/>
              <a:t>    validator:{</a:t>
            </a:r>
          </a:p>
          <a:p>
            <a:r>
              <a:rPr lang="en-US" sz="1000" dirty="0"/>
              <a:t>        $jsonSchema:{</a:t>
            </a:r>
          </a:p>
          <a:p>
            <a:r>
              <a:rPr lang="en-US" sz="1000" dirty="0"/>
              <a:t>            required :['</a:t>
            </a:r>
            <a:r>
              <a:rPr lang="en-US" sz="1000" dirty="0" err="1"/>
              <a:t>name','price','author</a:t>
            </a:r>
            <a:r>
              <a:rPr lang="en-US" sz="1000" dirty="0"/>
              <a:t>'],</a:t>
            </a:r>
          </a:p>
          <a:p>
            <a:r>
              <a:rPr lang="en-US" sz="1000" dirty="0"/>
              <a:t>            properties:{</a:t>
            </a:r>
          </a:p>
          <a:p>
            <a:r>
              <a:rPr lang="en-US" sz="1000" dirty="0"/>
              <a:t>                name:{</a:t>
            </a:r>
          </a:p>
          <a:p>
            <a:r>
              <a:rPr lang="en-US" sz="1000" dirty="0"/>
              <a:t>                    bsonType:'string',</a:t>
            </a:r>
          </a:p>
          <a:p>
            <a:r>
              <a:rPr lang="en-US" sz="1000" dirty="0"/>
              <a:t>                    description:'must be a string and required'</a:t>
            </a:r>
          </a:p>
          <a:p>
            <a:r>
              <a:rPr lang="en-US" sz="1000" dirty="0"/>
              <a:t>                },</a:t>
            </a:r>
          </a:p>
          <a:p>
            <a:r>
              <a:rPr lang="en-US" sz="1000" dirty="0"/>
              <a:t>                price:{</a:t>
            </a:r>
          </a:p>
          <a:p>
            <a:r>
              <a:rPr lang="en-US" sz="1000" dirty="0"/>
              <a:t>                    bsonType:'number',</a:t>
            </a:r>
          </a:p>
          <a:p>
            <a:r>
              <a:rPr lang="en-US" sz="1000" dirty="0"/>
              <a:t>                    description:'must be a number and required'</a:t>
            </a:r>
          </a:p>
          <a:p>
            <a:r>
              <a:rPr lang="en-US" sz="1000" dirty="0"/>
              <a:t>                },</a:t>
            </a:r>
          </a:p>
          <a:p>
            <a:r>
              <a:rPr lang="en-US" sz="1000" dirty="0"/>
              <a:t>                author:{</a:t>
            </a:r>
          </a:p>
          <a:p>
            <a:r>
              <a:rPr lang="en-US" sz="1000" dirty="0"/>
              <a:t>                    bsonType:'array',</a:t>
            </a:r>
          </a:p>
          <a:p>
            <a:r>
              <a:rPr lang="en-US" sz="1000" dirty="0"/>
              <a:t>                    description:'must be an array and isrequired',</a:t>
            </a:r>
          </a:p>
          <a:p>
            <a:r>
              <a:rPr lang="en-US" sz="1000" dirty="0"/>
              <a:t>                    items:{</a:t>
            </a:r>
          </a:p>
          <a:p>
            <a:r>
              <a:rPr lang="en-US" sz="1000" dirty="0"/>
              <a:t>                        </a:t>
            </a:r>
            <a:r>
              <a:rPr lang="en-US" sz="1000" dirty="0" err="1"/>
              <a:t>bsonType:'object</a:t>
            </a:r>
            <a:r>
              <a:rPr lang="en-US" sz="1000" dirty="0"/>
              <a:t>',</a:t>
            </a:r>
          </a:p>
          <a:p>
            <a:r>
              <a:rPr lang="en-US" sz="1000" dirty="0"/>
              <a:t>                        required :['a_name','</a:t>
            </a:r>
            <a:r>
              <a:rPr lang="en-US" sz="1000" dirty="0" err="1"/>
              <a:t>a_email</a:t>
            </a:r>
            <a:r>
              <a:rPr lang="en-US" sz="1000" dirty="0"/>
              <a:t>'],</a:t>
            </a:r>
          </a:p>
          <a:p>
            <a:r>
              <a:rPr lang="en-US" sz="1000" dirty="0"/>
              <a:t>                        properties:{</a:t>
            </a:r>
          </a:p>
          <a:p>
            <a:r>
              <a:rPr lang="en-US" sz="1000" dirty="0"/>
              <a:t>                            a_name:{</a:t>
            </a:r>
          </a:p>
          <a:p>
            <a:r>
              <a:rPr lang="en-US" sz="1000" dirty="0"/>
              <a:t>                                bsonType:'string',</a:t>
            </a:r>
          </a:p>
          <a:p>
            <a:r>
              <a:rPr lang="en-US" sz="1000" dirty="0"/>
              <a:t>                            },</a:t>
            </a:r>
          </a:p>
          <a:p>
            <a:r>
              <a:rPr lang="en-US" sz="1000" dirty="0"/>
              <a:t>                            a_email:{</a:t>
            </a:r>
          </a:p>
          <a:p>
            <a:r>
              <a:rPr lang="en-US" sz="1000" dirty="0"/>
              <a:t>                                bsonType:'string',</a:t>
            </a:r>
          </a:p>
          <a:p>
            <a:r>
              <a:rPr lang="en-US" sz="1000" dirty="0"/>
              <a:t>                            }</a:t>
            </a:r>
          </a:p>
          <a:p>
            <a:r>
              <a:rPr lang="en-US" sz="1000" dirty="0"/>
              <a:t>                     }</a:t>
            </a:r>
          </a:p>
          <a:p>
            <a:r>
              <a:rPr lang="en-US" sz="1000" dirty="0"/>
              <a:t>                }  </a:t>
            </a:r>
          </a:p>
          <a:p>
            <a:r>
              <a:rPr lang="en-US" sz="1000" dirty="0"/>
              <a:t>            }</a:t>
            </a:r>
          </a:p>
          <a:p>
            <a:r>
              <a:rPr lang="en-US" sz="1000" dirty="0"/>
              <a:t>        }</a:t>
            </a:r>
          </a:p>
          <a:p>
            <a:r>
              <a:rPr lang="en-US" sz="1000" dirty="0"/>
              <a:t>     }</a:t>
            </a:r>
          </a:p>
          <a:p>
            <a:r>
              <a:rPr lang="en-US" sz="1000" dirty="0"/>
              <a:t>    }</a:t>
            </a:r>
          </a:p>
          <a:p>
            <a:r>
              <a:rPr lang="en-US" sz="1000" dirty="0"/>
              <a:t> </a:t>
            </a:r>
          </a:p>
          <a:p>
            <a:r>
              <a:rPr lang="en-US" sz="1000" dirty="0"/>
              <a:t>})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B4C11D7-84CE-458E-95B2-6DBB1732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b="1" dirty="0"/>
              <a:t>Modify Validation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6B32D-C122-4FCD-8082-002828835846}"/>
              </a:ext>
            </a:extLst>
          </p:cNvPr>
          <p:cNvCxnSpPr>
            <a:cxnSpLocks/>
          </p:cNvCxnSpPr>
          <p:nvPr/>
        </p:nvCxnSpPr>
        <p:spPr>
          <a:xfrm>
            <a:off x="1438940" y="1824972"/>
            <a:ext cx="16338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642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EA47F-2BBE-4191-93CC-C19AFF3AE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17" y="274745"/>
            <a:ext cx="5836316" cy="401902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95A7750-D2D3-4765-84DE-CDECC45A12D8}"/>
              </a:ext>
            </a:extLst>
          </p:cNvPr>
          <p:cNvSpPr txBox="1">
            <a:spLocks/>
          </p:cNvSpPr>
          <p:nvPr/>
        </p:nvSpPr>
        <p:spPr>
          <a:xfrm>
            <a:off x="4487897" y="0"/>
            <a:ext cx="275043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D419CB-4A83-4AD4-B8CA-1A41A59FAF2A}"/>
              </a:ext>
            </a:extLst>
          </p:cNvPr>
          <p:cNvSpPr txBox="1">
            <a:spLocks/>
          </p:cNvSpPr>
          <p:nvPr/>
        </p:nvSpPr>
        <p:spPr>
          <a:xfrm>
            <a:off x="669851" y="3429000"/>
            <a:ext cx="275043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Correct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2F797-FC49-4F2C-AD6B-48F0262B9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7" y="4415891"/>
            <a:ext cx="10383699" cy="2277116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8C7719E-D516-4C77-8F72-6948E8ABE913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08668" y="637952"/>
            <a:ext cx="1662799" cy="1497489"/>
          </a:xfrm>
          <a:prstGeom prst="bentConnector3">
            <a:avLst>
              <a:gd name="adj1" fmla="val 124"/>
            </a:avLst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60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F8F481-0917-4D76-AF4B-9445F32E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MongoDB Aggregation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2F3C0C-211A-40C6-8182-D80ADD794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72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28ACC1-937B-4617-A59F-D190A741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These Record First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5910A7-5B46-4099-9ACD-6549230DB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194997"/>
            <a:ext cx="8026796" cy="4312129"/>
          </a:xfrm>
        </p:spPr>
      </p:pic>
    </p:spTree>
    <p:extLst>
      <p:ext uri="{BB962C8B-B14F-4D97-AF65-F5344CB8AC3E}">
        <p14:creationId xmlns:p14="http://schemas.microsoft.com/office/powerpoint/2010/main" val="582215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6075CC-5080-4DA2-A79B-A8DF38F69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47" y="5316578"/>
            <a:ext cx="6277851" cy="9812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EFA40-AA86-4C80-ADB8-B3540A594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" y="350874"/>
            <a:ext cx="4946177" cy="6126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CE6338-6A2D-481C-B699-74A81C26C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77" y="1775267"/>
            <a:ext cx="3618098" cy="31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68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F2B8-F487-4074-BE49-5D79CB03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$match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CDDE5-BD9E-4F03-BBD3-C1DE4C3E1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7" y="1914711"/>
            <a:ext cx="8259328" cy="26253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E283EA-7B9A-4A97-8EDF-47771C081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7" y="4625680"/>
            <a:ext cx="8259328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204D-302C-45C4-BF09-483ED616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4" name="Picture 4" descr="mongodb original wordmark&quot; Icon - Download for free – Iconduck">
            <a:extLst>
              <a:ext uri="{FF2B5EF4-FFF2-40B4-BE49-F238E27FC236}">
                <a16:creationId xmlns:a16="http://schemas.microsoft.com/office/drawing/2014/main" id="{133B9545-DB58-46E4-811D-964EBD40B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116" y="4648734"/>
            <a:ext cx="2083981" cy="21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puter Png Images – Browse 966,846 Stock Photos, Vectors, and Video |  Adobe Stock">
            <a:extLst>
              <a:ext uri="{FF2B5EF4-FFF2-40B4-BE49-F238E27FC236}">
                <a16:creationId xmlns:a16="http://schemas.microsoft.com/office/drawing/2014/main" id="{FFBAF7BB-070D-46F3-A102-EC9330F2A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7"/>
          <a:stretch/>
        </p:blipFill>
        <p:spPr bwMode="auto">
          <a:xfrm>
            <a:off x="1109189" y="1667141"/>
            <a:ext cx="8513277" cy="51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ow to install MongoDB 7 on Windows 10 _ Amit Thinks [Updated 2024]">
            <a:hlinkClick r:id="" action="ppaction://media"/>
            <a:extLst>
              <a:ext uri="{FF2B5EF4-FFF2-40B4-BE49-F238E27FC236}">
                <a16:creationId xmlns:a16="http://schemas.microsoft.com/office/drawing/2014/main" id="{1C507029-3DCE-452D-B6DC-97DD40F31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9702" y="1861171"/>
            <a:ext cx="8070573" cy="41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0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82DA-F79B-4075-B44E-3DB58EC4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teacher by 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C9124-B327-44DF-BA71-850F2005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41" y="4613200"/>
            <a:ext cx="5683318" cy="205341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8D04337-530C-4B3D-A606-99A14C90C7CC}"/>
              </a:ext>
            </a:extLst>
          </p:cNvPr>
          <p:cNvGrpSpPr/>
          <p:nvPr/>
        </p:nvGrpSpPr>
        <p:grpSpPr>
          <a:xfrm>
            <a:off x="2002971" y="1649297"/>
            <a:ext cx="8575056" cy="2748531"/>
            <a:chOff x="3396343" y="1681955"/>
            <a:chExt cx="8575056" cy="27485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307CFF-6715-49E0-9895-0B843709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343" y="1681955"/>
              <a:ext cx="8575056" cy="8688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1B8C6F-0991-4A05-A529-97B6AE61F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167" y="2550782"/>
              <a:ext cx="6365408" cy="15266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906F1F-08B3-4295-914C-092F67F8A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477" y="4082956"/>
              <a:ext cx="3365151" cy="347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346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BF1A5-C731-473B-9475-5C4C9CA8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6" y="269107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Group Teacher by Age and show all teacher name as per group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459272-72BE-41AE-837C-54C88C29E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69" y="4320486"/>
            <a:ext cx="6275948" cy="2423521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C2738F3-4679-47A5-8B9F-60879A37734E}"/>
              </a:ext>
            </a:extLst>
          </p:cNvPr>
          <p:cNvGrpSpPr/>
          <p:nvPr/>
        </p:nvGrpSpPr>
        <p:grpSpPr>
          <a:xfrm>
            <a:off x="1447800" y="1683639"/>
            <a:ext cx="8628690" cy="2580017"/>
            <a:chOff x="1776424" y="1842098"/>
            <a:chExt cx="8106908" cy="23221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25B96B-CE1D-4760-8054-201C23619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426" y="1842098"/>
              <a:ext cx="8106906" cy="15337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2172D2-9564-4B51-9F0F-4B54237BC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424" y="3345004"/>
              <a:ext cx="8106907" cy="819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0687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A99D-1E0E-4789-9A79-DFAEE3B6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Full Document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EC604-B6A8-473D-93A1-548CCE77F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5" y="2271346"/>
            <a:ext cx="6656141" cy="41847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0FE4B-A335-40DA-AA39-375E01203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46" y="645552"/>
            <a:ext cx="4735146" cy="9340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EF089E-B77B-456B-8C8E-653A4E9935EE}"/>
              </a:ext>
            </a:extLst>
          </p:cNvPr>
          <p:cNvGrpSpPr/>
          <p:nvPr/>
        </p:nvGrpSpPr>
        <p:grpSpPr>
          <a:xfrm>
            <a:off x="6096000" y="1519287"/>
            <a:ext cx="6062365" cy="925471"/>
            <a:chOff x="6096000" y="3118686"/>
            <a:chExt cx="6062365" cy="9254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7961D-DE04-4858-842B-D90E4BB2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118686"/>
              <a:ext cx="6062365" cy="6206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04CF16-2F54-415E-93FA-7BD2D2D4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439" y="3739314"/>
              <a:ext cx="2410161" cy="304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254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6CF7-DE7A-4358-B316-EE781DB1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A Count per age of male teacher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BD4D38-D478-4CD5-BCEA-591D344AF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82" y="1895165"/>
            <a:ext cx="4691185" cy="13268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92504-01EB-4327-A694-54E4AF1C1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55" y="3221965"/>
            <a:ext cx="2114845" cy="2010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4343B4-CA5F-47AE-B416-5945B52D0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2" y="3394781"/>
            <a:ext cx="7182852" cy="2152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6AD113-9E51-4AE0-BE83-9613D13E9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3" y="5551373"/>
            <a:ext cx="8916644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59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995F-9BA9-4367-BE7F-C54680D0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9DA680-39F8-4979-9E13-7DD103674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27" y="2316149"/>
            <a:ext cx="9720262" cy="1665795"/>
          </a:xfrm>
        </p:spPr>
      </p:pic>
    </p:spTree>
    <p:extLst>
      <p:ext uri="{BB962C8B-B14F-4D97-AF65-F5344CB8AC3E}">
        <p14:creationId xmlns:p14="http://schemas.microsoft.com/office/powerpoint/2010/main" val="3999884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D6E6-1948-417E-A5C3-4134B10C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a count per age of male students and sort them by count in desc manner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2982A4-28B0-4F2A-BC22-E030766E0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13" y="2276314"/>
            <a:ext cx="8935697" cy="23053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C0D34-9BAA-46EF-8DBA-4A0AB678C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43" y="4668886"/>
            <a:ext cx="2581635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81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86BD-C62C-43EF-B4C8-4F4D578E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D90A0-B156-42F7-B2F0-020EE3F74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559189"/>
            <a:ext cx="9720262" cy="2916578"/>
          </a:xfrm>
        </p:spPr>
      </p:pic>
    </p:spTree>
    <p:extLst>
      <p:ext uri="{BB962C8B-B14F-4D97-AF65-F5344CB8AC3E}">
        <p14:creationId xmlns:p14="http://schemas.microsoft.com/office/powerpoint/2010/main" val="295888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77DF-A0DE-4B4D-A07C-D9E71040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VS MongoDB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135F6-5F67-4E2A-9A33-4ACF9DA1C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42" y="1982264"/>
            <a:ext cx="11660185" cy="402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7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87F87-8903-4F78-BE38-51357FD92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to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1495C-B66A-44DB-99B2-E8439A5FF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72342"/>
            <a:ext cx="7244443" cy="48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1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F4C4-1629-4463-A648-863BF729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B5D7A-9584-43FC-A5E0-8DDCB4B64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Show Databases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Create Database &amp; Delete.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Create Collection &amp; Document.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check Current Database.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show Collections.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show Documents.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97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D43AB-EB51-4DA4-896C-1652C23AB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6" b="13085"/>
          <a:stretch/>
        </p:blipFill>
        <p:spPr>
          <a:xfrm>
            <a:off x="733974" y="1105786"/>
            <a:ext cx="11366749" cy="4795284"/>
          </a:xfr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3B97F52-B0B2-4366-9BDA-BFF9EEE3DE65}"/>
              </a:ext>
            </a:extLst>
          </p:cNvPr>
          <p:cNvCxnSpPr>
            <a:cxnSpLocks/>
          </p:cNvCxnSpPr>
          <p:nvPr/>
        </p:nvCxnSpPr>
        <p:spPr>
          <a:xfrm rot="5400000">
            <a:off x="2881423" y="3019647"/>
            <a:ext cx="6230683" cy="1063257"/>
          </a:xfrm>
          <a:prstGeom prst="bentConnector3">
            <a:avLst>
              <a:gd name="adj1" fmla="val 56314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3C9EE4B1-5AC8-48E9-82F4-EA2D9F88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933" y="1318478"/>
            <a:ext cx="9720072" cy="14996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MySQL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C66361-4E08-4D8C-BDE4-A250031BF59D}"/>
              </a:ext>
            </a:extLst>
          </p:cNvPr>
          <p:cNvSpPr txBox="1">
            <a:spLocks/>
          </p:cNvSpPr>
          <p:nvPr/>
        </p:nvSpPr>
        <p:spPr>
          <a:xfrm>
            <a:off x="9508096" y="1105786"/>
            <a:ext cx="2357333" cy="96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mongo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46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1096</TotalTime>
  <Words>654</Words>
  <Application>Microsoft Office PowerPoint</Application>
  <PresentationFormat>Widescreen</PresentationFormat>
  <Paragraphs>164</Paragraphs>
  <Slides>56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Tw Cen MT</vt:lpstr>
      <vt:lpstr>Tw Cen MT Condensed</vt:lpstr>
      <vt:lpstr>Wingdings</vt:lpstr>
      <vt:lpstr>Wingdings 3</vt:lpstr>
      <vt:lpstr>Integral</vt:lpstr>
      <vt:lpstr>MongoDB </vt:lpstr>
      <vt:lpstr>MongoDB </vt:lpstr>
      <vt:lpstr>Why Use MongoDB?</vt:lpstr>
      <vt:lpstr>Where to Use MongoDB?</vt:lpstr>
      <vt:lpstr>Installation</vt:lpstr>
      <vt:lpstr>RDBMS VS MongoDB</vt:lpstr>
      <vt:lpstr>Term to Know</vt:lpstr>
      <vt:lpstr>Chapter1 </vt:lpstr>
      <vt:lpstr>MySQL</vt:lpstr>
      <vt:lpstr>Mongosh</vt:lpstr>
      <vt:lpstr>PowerPoint Presentation</vt:lpstr>
      <vt:lpstr>PowerPoint Presentation</vt:lpstr>
      <vt:lpstr>PowerPoint Presentation</vt:lpstr>
      <vt:lpstr>Insert Operation with Insert One &amp; Insert Many</vt:lpstr>
      <vt:lpstr>Insert Operation with Insert One &amp; Insert Many</vt:lpstr>
      <vt:lpstr>PowerPoint Presentation</vt:lpstr>
      <vt:lpstr>Chapter 2 (CRUD -------- READ)</vt:lpstr>
      <vt:lpstr>PowerPoint Presentation</vt:lpstr>
      <vt:lpstr>PowerPoint Presentation</vt:lpstr>
      <vt:lpstr>All records in product table</vt:lpstr>
      <vt:lpstr>PowerPoint Presentation</vt:lpstr>
      <vt:lpstr>Task</vt:lpstr>
      <vt:lpstr>PowerPoint Presentation</vt:lpstr>
      <vt:lpstr>Less Then</vt:lpstr>
      <vt:lpstr>Or </vt:lpstr>
      <vt:lpstr>AND </vt:lpstr>
      <vt:lpstr>NOR </vt:lpstr>
      <vt:lpstr>Not greater then</vt:lpstr>
      <vt:lpstr>Sort -1 (DESC)</vt:lpstr>
      <vt:lpstr>Regular expression</vt:lpstr>
      <vt:lpstr>Chapter # 03 (CRUD -------- Update)</vt:lpstr>
      <vt:lpstr>Before update</vt:lpstr>
      <vt:lpstr>Before update</vt:lpstr>
      <vt:lpstr>Before update</vt:lpstr>
      <vt:lpstr>Before update</vt:lpstr>
      <vt:lpstr>Delete For Mongodb</vt:lpstr>
      <vt:lpstr>Ordered option in insert command in MongoDB</vt:lpstr>
      <vt:lpstr>PowerPoint Presentation</vt:lpstr>
      <vt:lpstr>Schema Validation</vt:lpstr>
      <vt:lpstr>Schema Validation</vt:lpstr>
      <vt:lpstr>Error </vt:lpstr>
      <vt:lpstr>PowerPoint Presentation</vt:lpstr>
      <vt:lpstr>PowerPoint Presentation</vt:lpstr>
      <vt:lpstr>Modify Validation</vt:lpstr>
      <vt:lpstr>PowerPoint Presentation</vt:lpstr>
      <vt:lpstr>MongoDB Aggregation</vt:lpstr>
      <vt:lpstr>Insert These Record First</vt:lpstr>
      <vt:lpstr>PowerPoint Presentation</vt:lpstr>
      <vt:lpstr>$match</vt:lpstr>
      <vt:lpstr>Group teacher by age</vt:lpstr>
      <vt:lpstr>Group Teacher by Age and show all teacher name as per group</vt:lpstr>
      <vt:lpstr>Get Full Document data</vt:lpstr>
      <vt:lpstr>Give A Count per age of male teacher</vt:lpstr>
      <vt:lpstr>PowerPoint Presentation</vt:lpstr>
      <vt:lpstr>Give a count per age of male students and sort them by count in desc manner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  </dc:title>
  <dc:creator>Marium</dc:creator>
  <cp:lastModifiedBy>Marium</cp:lastModifiedBy>
  <cp:revision>198</cp:revision>
  <dcterms:created xsi:type="dcterms:W3CDTF">2024-06-13T10:57:57Z</dcterms:created>
  <dcterms:modified xsi:type="dcterms:W3CDTF">2024-07-18T11:43:15Z</dcterms:modified>
</cp:coreProperties>
</file>